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snapToGrid="0">
      <p:cViewPr varScale="1">
        <p:scale>
          <a:sx n="65" d="100"/>
          <a:sy n="65" d="100"/>
        </p:scale>
        <p:origin x="46" y="3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4857D5-B742-4DDE-89C5-C789852CA041}" type="datetimeFigureOut">
              <a:rPr lang="en-US" smtClean="0"/>
              <a:t>4/27/2020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8B6873-678A-4ACD-BA91-A026C2C9720E}" type="slidenum">
              <a:rPr lang="en-US" smtClean="0"/>
              <a:t>‹#›</a:t>
            </a:fld>
            <a:endParaRPr lang="en-US"/>
          </a:p>
        </p:txBody>
      </p:sp>
    </p:spTree>
    <p:extLst>
      <p:ext uri="{BB962C8B-B14F-4D97-AF65-F5344CB8AC3E}">
        <p14:creationId xmlns:p14="http://schemas.microsoft.com/office/powerpoint/2010/main" val="616693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f2fc6d27d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f2fc6d27d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693148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717d594998_7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717d594998_7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220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717d594998_7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717d594998_7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1443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717d594998_7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717d594998_7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8017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717d594998_7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717d594998_7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661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717d594998_7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717d594998_7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58302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717d594998_7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717d594998_7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48146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717d594998_7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717d594998_7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51956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4A5E5F-1FE3-42FD-B317-6718155BD2AF}"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9D9D5-38F1-48E6-933D-2488A2B7D628}" type="slidenum">
              <a:rPr lang="en-US" smtClean="0"/>
              <a:t>‹#›</a:t>
            </a:fld>
            <a:endParaRPr lang="en-US"/>
          </a:p>
        </p:txBody>
      </p:sp>
    </p:spTree>
    <p:extLst>
      <p:ext uri="{BB962C8B-B14F-4D97-AF65-F5344CB8AC3E}">
        <p14:creationId xmlns:p14="http://schemas.microsoft.com/office/powerpoint/2010/main" val="230306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A5E5F-1FE3-42FD-B317-6718155BD2AF}"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9D9D5-38F1-48E6-933D-2488A2B7D628}" type="slidenum">
              <a:rPr lang="en-US" smtClean="0"/>
              <a:t>‹#›</a:t>
            </a:fld>
            <a:endParaRPr lang="en-US"/>
          </a:p>
        </p:txBody>
      </p:sp>
    </p:spTree>
    <p:extLst>
      <p:ext uri="{BB962C8B-B14F-4D97-AF65-F5344CB8AC3E}">
        <p14:creationId xmlns:p14="http://schemas.microsoft.com/office/powerpoint/2010/main" val="180466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A5E5F-1FE3-42FD-B317-6718155BD2AF}"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9D9D5-38F1-48E6-933D-2488A2B7D628}" type="slidenum">
              <a:rPr lang="en-US" smtClean="0"/>
              <a:t>‹#›</a:t>
            </a:fld>
            <a:endParaRPr lang="en-US"/>
          </a:p>
        </p:txBody>
      </p:sp>
    </p:spTree>
    <p:extLst>
      <p:ext uri="{BB962C8B-B14F-4D97-AF65-F5344CB8AC3E}">
        <p14:creationId xmlns:p14="http://schemas.microsoft.com/office/powerpoint/2010/main" val="2995003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SzPts val="1200"/>
              <a:buChar char="●"/>
              <a:defRPr/>
            </a:lvl1pPr>
            <a:lvl2pPr marL="1219170" lvl="1" indent="-423323">
              <a:spcBef>
                <a:spcPts val="2133"/>
              </a:spcBef>
              <a:spcAft>
                <a:spcPts val="0"/>
              </a:spcAft>
              <a:buSzPts val="1400"/>
              <a:buChar char="–"/>
              <a:defRPr/>
            </a:lvl2pPr>
            <a:lvl3pPr marL="1828754" lvl="2" indent="-406390">
              <a:spcBef>
                <a:spcPts val="2133"/>
              </a:spcBef>
              <a:spcAft>
                <a:spcPts val="0"/>
              </a:spcAft>
              <a:buSzPts val="12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1" name="Google Shape;21;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8033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A5E5F-1FE3-42FD-B317-6718155BD2AF}"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9D9D5-38F1-48E6-933D-2488A2B7D628}" type="slidenum">
              <a:rPr lang="en-US" smtClean="0"/>
              <a:t>‹#›</a:t>
            </a:fld>
            <a:endParaRPr lang="en-US"/>
          </a:p>
        </p:txBody>
      </p:sp>
    </p:spTree>
    <p:extLst>
      <p:ext uri="{BB962C8B-B14F-4D97-AF65-F5344CB8AC3E}">
        <p14:creationId xmlns:p14="http://schemas.microsoft.com/office/powerpoint/2010/main" val="36617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4A5E5F-1FE3-42FD-B317-6718155BD2AF}"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9D9D5-38F1-48E6-933D-2488A2B7D628}" type="slidenum">
              <a:rPr lang="en-US" smtClean="0"/>
              <a:t>‹#›</a:t>
            </a:fld>
            <a:endParaRPr lang="en-US"/>
          </a:p>
        </p:txBody>
      </p:sp>
    </p:spTree>
    <p:extLst>
      <p:ext uri="{BB962C8B-B14F-4D97-AF65-F5344CB8AC3E}">
        <p14:creationId xmlns:p14="http://schemas.microsoft.com/office/powerpoint/2010/main" val="3441803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4A5E5F-1FE3-42FD-B317-6718155BD2AF}"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9D9D5-38F1-48E6-933D-2488A2B7D628}" type="slidenum">
              <a:rPr lang="en-US" smtClean="0"/>
              <a:t>‹#›</a:t>
            </a:fld>
            <a:endParaRPr lang="en-US"/>
          </a:p>
        </p:txBody>
      </p:sp>
    </p:spTree>
    <p:extLst>
      <p:ext uri="{BB962C8B-B14F-4D97-AF65-F5344CB8AC3E}">
        <p14:creationId xmlns:p14="http://schemas.microsoft.com/office/powerpoint/2010/main" val="42560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4A5E5F-1FE3-42FD-B317-6718155BD2AF}"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9D9D5-38F1-48E6-933D-2488A2B7D628}" type="slidenum">
              <a:rPr lang="en-US" smtClean="0"/>
              <a:t>‹#›</a:t>
            </a:fld>
            <a:endParaRPr lang="en-US"/>
          </a:p>
        </p:txBody>
      </p:sp>
    </p:spTree>
    <p:extLst>
      <p:ext uri="{BB962C8B-B14F-4D97-AF65-F5344CB8AC3E}">
        <p14:creationId xmlns:p14="http://schemas.microsoft.com/office/powerpoint/2010/main" val="1357162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4A5E5F-1FE3-42FD-B317-6718155BD2AF}"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9D9D5-38F1-48E6-933D-2488A2B7D628}" type="slidenum">
              <a:rPr lang="en-US" smtClean="0"/>
              <a:t>‹#›</a:t>
            </a:fld>
            <a:endParaRPr lang="en-US"/>
          </a:p>
        </p:txBody>
      </p:sp>
    </p:spTree>
    <p:extLst>
      <p:ext uri="{BB962C8B-B14F-4D97-AF65-F5344CB8AC3E}">
        <p14:creationId xmlns:p14="http://schemas.microsoft.com/office/powerpoint/2010/main" val="3683862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A5E5F-1FE3-42FD-B317-6718155BD2AF}"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9D9D5-38F1-48E6-933D-2488A2B7D628}" type="slidenum">
              <a:rPr lang="en-US" smtClean="0"/>
              <a:t>‹#›</a:t>
            </a:fld>
            <a:endParaRPr lang="en-US"/>
          </a:p>
        </p:txBody>
      </p:sp>
    </p:spTree>
    <p:extLst>
      <p:ext uri="{BB962C8B-B14F-4D97-AF65-F5344CB8AC3E}">
        <p14:creationId xmlns:p14="http://schemas.microsoft.com/office/powerpoint/2010/main" val="319080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4A5E5F-1FE3-42FD-B317-6718155BD2AF}"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9D9D5-38F1-48E6-933D-2488A2B7D628}" type="slidenum">
              <a:rPr lang="en-US" smtClean="0"/>
              <a:t>‹#›</a:t>
            </a:fld>
            <a:endParaRPr lang="en-US"/>
          </a:p>
        </p:txBody>
      </p:sp>
    </p:spTree>
    <p:extLst>
      <p:ext uri="{BB962C8B-B14F-4D97-AF65-F5344CB8AC3E}">
        <p14:creationId xmlns:p14="http://schemas.microsoft.com/office/powerpoint/2010/main" val="98598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4A5E5F-1FE3-42FD-B317-6718155BD2AF}"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9D9D5-38F1-48E6-933D-2488A2B7D628}" type="slidenum">
              <a:rPr lang="en-US" smtClean="0"/>
              <a:t>‹#›</a:t>
            </a:fld>
            <a:endParaRPr lang="en-US"/>
          </a:p>
        </p:txBody>
      </p:sp>
    </p:spTree>
    <p:extLst>
      <p:ext uri="{BB962C8B-B14F-4D97-AF65-F5344CB8AC3E}">
        <p14:creationId xmlns:p14="http://schemas.microsoft.com/office/powerpoint/2010/main" val="2895344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A5E5F-1FE3-42FD-B317-6718155BD2AF}" type="datetimeFigureOut">
              <a:rPr lang="en-US" smtClean="0"/>
              <a:t>4/27/2020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9D9D5-38F1-48E6-933D-2488A2B7D628}" type="slidenum">
              <a:rPr lang="en-US" smtClean="0"/>
              <a:t>‹#›</a:t>
            </a:fld>
            <a:endParaRPr lang="en-US"/>
          </a:p>
        </p:txBody>
      </p:sp>
    </p:spTree>
    <p:extLst>
      <p:ext uri="{BB962C8B-B14F-4D97-AF65-F5344CB8AC3E}">
        <p14:creationId xmlns:p14="http://schemas.microsoft.com/office/powerpoint/2010/main" val="3648206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https://padlet.com/poverman1/iuge1kzn1ywvwrj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3.jpg"/><Relationship Id="rId4" Type="http://schemas.openxmlformats.org/officeDocument/2006/relationships/hyperlink" Target="http://www.youtube.com/watch?v=7kIxTIKjZRw"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vLpKgeLgFEg"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hyperlink" Target="https://padlet.com/poverman1/iuge1kzn1ywvwrj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teacher.scholastic.com/writewit/mff/folktale_publish.asp"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7 Optional Activities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92631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type="body" idx="1"/>
          </p:nvPr>
        </p:nvSpPr>
        <p:spPr>
          <a:xfrm>
            <a:off x="5877967" y="935133"/>
            <a:ext cx="6024800" cy="1821200"/>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
                <a:solidFill>
                  <a:srgbClr val="000000"/>
                </a:solidFill>
              </a:rPr>
              <a:t>Start writing your own folktale: think about the wishes, hopes, fears, or values of a group of people and includes a lesson to be learned (the central message). </a:t>
            </a:r>
            <a:endParaRPr>
              <a:solidFill>
                <a:srgbClr val="000000"/>
              </a:solidFill>
            </a:endParaRPr>
          </a:p>
        </p:txBody>
      </p:sp>
      <p:sp>
        <p:nvSpPr>
          <p:cNvPr id="133" name="Google Shape;133;p23"/>
          <p:cNvSpPr txBox="1">
            <a:spLocks noGrp="1"/>
          </p:cNvSpPr>
          <p:nvPr>
            <p:ph type="title"/>
          </p:nvPr>
        </p:nvSpPr>
        <p:spPr>
          <a:xfrm>
            <a:off x="5809400" y="171533"/>
            <a:ext cx="5680400" cy="763600"/>
          </a:xfrm>
          <a:prstGeom prst="rect">
            <a:avLst/>
          </a:prstGeom>
        </p:spPr>
        <p:txBody>
          <a:bodyPr spcFirstLastPara="1" vert="horz" wrap="square" lIns="121900" tIns="121900" rIns="121900" bIns="121900" rtlCol="0" anchor="t" anchorCtr="0">
            <a:noAutofit/>
          </a:bodyPr>
          <a:lstStyle/>
          <a:p>
            <a:r>
              <a:rPr lang="en" dirty="0" smtClean="0"/>
              <a:t>OPTIONAL</a:t>
            </a:r>
            <a:r>
              <a:rPr lang="en" dirty="0" smtClean="0"/>
              <a:t>: </a:t>
            </a:r>
            <a:r>
              <a:rPr lang="en" dirty="0"/>
              <a:t>Let’s Plan! </a:t>
            </a:r>
            <a:endParaRPr dirty="0"/>
          </a:p>
        </p:txBody>
      </p:sp>
      <p:pic>
        <p:nvPicPr>
          <p:cNvPr id="134" name="Google Shape;134;p23"/>
          <p:cNvPicPr preferRelativeResize="0"/>
          <p:nvPr/>
        </p:nvPicPr>
        <p:blipFill rotWithShape="1">
          <a:blip r:embed="rId3">
            <a:alphaModFix/>
          </a:blip>
          <a:srcRect b="7868"/>
          <a:stretch/>
        </p:blipFill>
        <p:spPr>
          <a:xfrm>
            <a:off x="1" y="1"/>
            <a:ext cx="5617567" cy="6900695"/>
          </a:xfrm>
          <a:prstGeom prst="rect">
            <a:avLst/>
          </a:prstGeom>
          <a:noFill/>
          <a:ln>
            <a:noFill/>
          </a:ln>
        </p:spPr>
      </p:pic>
      <p:sp>
        <p:nvSpPr>
          <p:cNvPr id="135" name="Google Shape;135;p23"/>
          <p:cNvSpPr txBox="1"/>
          <p:nvPr/>
        </p:nvSpPr>
        <p:spPr>
          <a:xfrm>
            <a:off x="5922767" y="2756333"/>
            <a:ext cx="5935200" cy="4000000"/>
          </a:xfrm>
          <a:prstGeom prst="rect">
            <a:avLst/>
          </a:prstGeom>
          <a:noFill/>
          <a:ln>
            <a:noFill/>
          </a:ln>
        </p:spPr>
        <p:txBody>
          <a:bodyPr spcFirstLastPara="1" wrap="square" lIns="121900" tIns="121900" rIns="121900" bIns="121900" anchor="t" anchorCtr="0">
            <a:noAutofit/>
          </a:bodyPr>
          <a:lstStyle/>
          <a:p>
            <a:pPr>
              <a:lnSpc>
                <a:spcPct val="115000"/>
              </a:lnSpc>
            </a:pPr>
            <a:r>
              <a:rPr lang="en" sz="2400" b="1" dirty="0">
                <a:solidFill>
                  <a:schemeClr val="dk2"/>
                </a:solidFill>
                <a:latin typeface="Proxima Nova"/>
                <a:ea typeface="Proxima Nova"/>
                <a:cs typeface="Proxima Nova"/>
                <a:sym typeface="Proxima Nova"/>
              </a:rPr>
              <a:t>Use a planning sheet to help organize your </a:t>
            </a:r>
            <a:r>
              <a:rPr lang="en" sz="2400" b="1" dirty="0">
                <a:solidFill>
                  <a:schemeClr val="dk2"/>
                </a:solidFill>
                <a:latin typeface="Proxima Nova"/>
                <a:ea typeface="Proxima Nova"/>
                <a:cs typeface="Proxima Nova"/>
                <a:sym typeface="Proxima Nova"/>
              </a:rPr>
              <a:t>ideas. </a:t>
            </a:r>
          </a:p>
          <a:p>
            <a:pPr>
              <a:lnSpc>
                <a:spcPct val="115000"/>
              </a:lnSpc>
            </a:pPr>
            <a:endParaRPr lang="en" sz="2400" b="1" dirty="0">
              <a:solidFill>
                <a:schemeClr val="dk2"/>
              </a:solidFill>
              <a:latin typeface="Proxima Nova"/>
              <a:ea typeface="Proxima Nova"/>
              <a:cs typeface="Proxima Nova"/>
              <a:sym typeface="Proxima Nova"/>
            </a:endParaRPr>
          </a:p>
          <a:p>
            <a:pPr>
              <a:lnSpc>
                <a:spcPct val="115000"/>
              </a:lnSpc>
            </a:pPr>
            <a:endParaRPr sz="2400" b="1" dirty="0">
              <a:solidFill>
                <a:schemeClr val="dk2"/>
              </a:solidFill>
              <a:latin typeface="Proxima Nova"/>
              <a:ea typeface="Proxima Nova"/>
              <a:cs typeface="Proxima Nova"/>
              <a:sym typeface="Proxima Nova"/>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8700" y="3937233"/>
            <a:ext cx="5014139" cy="2712964"/>
          </a:xfrm>
          <a:prstGeom prst="rect">
            <a:avLst/>
          </a:prstGeom>
        </p:spPr>
      </p:pic>
    </p:spTree>
    <p:extLst>
      <p:ext uri="{BB962C8B-B14F-4D97-AF65-F5344CB8AC3E}">
        <p14:creationId xmlns:p14="http://schemas.microsoft.com/office/powerpoint/2010/main" val="1208664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8"/>
          <p:cNvSpPr txBox="1">
            <a:spLocks noGrp="1"/>
          </p:cNvSpPr>
          <p:nvPr>
            <p:ph type="body" idx="1"/>
          </p:nvPr>
        </p:nvSpPr>
        <p:spPr>
          <a:xfrm>
            <a:off x="5877967" y="935133"/>
            <a:ext cx="6024800" cy="1821200"/>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 dirty="0" smtClean="0">
                <a:solidFill>
                  <a:srgbClr val="000000"/>
                </a:solidFill>
              </a:rPr>
              <a:t>You have </a:t>
            </a:r>
            <a:r>
              <a:rPr lang="en" dirty="0" smtClean="0">
                <a:solidFill>
                  <a:srgbClr val="000000"/>
                </a:solidFill>
              </a:rPr>
              <a:t>begun </a:t>
            </a:r>
            <a:r>
              <a:rPr lang="en" dirty="0">
                <a:solidFill>
                  <a:srgbClr val="000000"/>
                </a:solidFill>
              </a:rPr>
              <a:t>writing your own folktale that expresses the wishes, hopes, fears, or values of a group of people and includes a lesson to be learned (the central message). </a:t>
            </a:r>
            <a:endParaRPr dirty="0">
              <a:solidFill>
                <a:srgbClr val="000000"/>
              </a:solidFill>
            </a:endParaRPr>
          </a:p>
        </p:txBody>
      </p:sp>
      <p:sp>
        <p:nvSpPr>
          <p:cNvPr id="171" name="Google Shape;171;p28"/>
          <p:cNvSpPr txBox="1">
            <a:spLocks noGrp="1"/>
          </p:cNvSpPr>
          <p:nvPr>
            <p:ph type="title"/>
          </p:nvPr>
        </p:nvSpPr>
        <p:spPr>
          <a:xfrm>
            <a:off x="5809400" y="171533"/>
            <a:ext cx="5680400" cy="763600"/>
          </a:xfrm>
          <a:prstGeom prst="rect">
            <a:avLst/>
          </a:prstGeom>
        </p:spPr>
        <p:txBody>
          <a:bodyPr spcFirstLastPara="1" vert="horz" wrap="square" lIns="121900" tIns="121900" rIns="121900" bIns="121900" rtlCol="0" anchor="t" anchorCtr="0">
            <a:noAutofit/>
          </a:bodyPr>
          <a:lstStyle/>
          <a:p>
            <a:r>
              <a:rPr lang="en" sz="3200" dirty="0"/>
              <a:t>Optional-First</a:t>
            </a:r>
            <a:r>
              <a:rPr lang="en" sz="3200" dirty="0"/>
              <a:t>: Set a Goal!</a:t>
            </a:r>
            <a:endParaRPr sz="3200" dirty="0"/>
          </a:p>
        </p:txBody>
      </p:sp>
      <p:pic>
        <p:nvPicPr>
          <p:cNvPr id="172" name="Google Shape;172;p28"/>
          <p:cNvPicPr preferRelativeResize="0"/>
          <p:nvPr/>
        </p:nvPicPr>
        <p:blipFill rotWithShape="1">
          <a:blip r:embed="rId3">
            <a:alphaModFix/>
          </a:blip>
          <a:srcRect b="7868"/>
          <a:stretch/>
        </p:blipFill>
        <p:spPr>
          <a:xfrm>
            <a:off x="1" y="1"/>
            <a:ext cx="5617567" cy="6900695"/>
          </a:xfrm>
          <a:prstGeom prst="rect">
            <a:avLst/>
          </a:prstGeom>
          <a:noFill/>
          <a:ln>
            <a:noFill/>
          </a:ln>
        </p:spPr>
      </p:pic>
      <p:sp>
        <p:nvSpPr>
          <p:cNvPr id="173" name="Google Shape;173;p28"/>
          <p:cNvSpPr txBox="1"/>
          <p:nvPr/>
        </p:nvSpPr>
        <p:spPr>
          <a:xfrm>
            <a:off x="5893212" y="3061133"/>
            <a:ext cx="5935200" cy="4000000"/>
          </a:xfrm>
          <a:prstGeom prst="rect">
            <a:avLst/>
          </a:prstGeom>
          <a:noFill/>
          <a:ln>
            <a:noFill/>
          </a:ln>
        </p:spPr>
        <p:txBody>
          <a:bodyPr spcFirstLastPara="1" wrap="square" lIns="121900" tIns="121900" rIns="121900" bIns="121900" anchor="t" anchorCtr="0">
            <a:noAutofit/>
          </a:bodyPr>
          <a:lstStyle/>
          <a:p>
            <a:pPr>
              <a:lnSpc>
                <a:spcPct val="115000"/>
              </a:lnSpc>
            </a:pPr>
            <a:r>
              <a:rPr lang="en" sz="2400" b="1" dirty="0">
                <a:solidFill>
                  <a:schemeClr val="dk2"/>
                </a:solidFill>
                <a:latin typeface="Proxima Nova"/>
                <a:ea typeface="Proxima Nova"/>
                <a:cs typeface="Proxima Nova"/>
                <a:sym typeface="Proxima Nova"/>
              </a:rPr>
              <a:t>Stop &amp; Jot: What’s next? Tell us your goal for today. What step do you need to take today to continue your writing?</a:t>
            </a:r>
            <a:endParaRPr sz="2400" b="1" dirty="0">
              <a:solidFill>
                <a:schemeClr val="dk2"/>
              </a:solidFill>
              <a:latin typeface="Proxima Nova"/>
              <a:ea typeface="Proxima Nova"/>
              <a:cs typeface="Proxima Nova"/>
              <a:sym typeface="Proxima Nova"/>
            </a:endParaRPr>
          </a:p>
          <a:p>
            <a:pPr>
              <a:lnSpc>
                <a:spcPct val="115000"/>
              </a:lnSpc>
              <a:spcBef>
                <a:spcPts val="2133"/>
              </a:spcBef>
            </a:pPr>
            <a:r>
              <a:rPr lang="en" sz="2400" b="1" u="sng" dirty="0">
                <a:solidFill>
                  <a:schemeClr val="hlink"/>
                </a:solidFill>
                <a:latin typeface="Proxima Nova"/>
                <a:ea typeface="Proxima Nova"/>
                <a:cs typeface="Proxima Nova"/>
                <a:sym typeface="Proxima Nova"/>
                <a:hlinkClick r:id="rId4"/>
              </a:rPr>
              <a:t>Join us </a:t>
            </a:r>
            <a:r>
              <a:rPr lang="en" sz="2400" b="1" u="sng" dirty="0">
                <a:solidFill>
                  <a:schemeClr val="hlink"/>
                </a:solidFill>
                <a:latin typeface="Proxima Nova"/>
                <a:ea typeface="Proxima Nova"/>
                <a:cs typeface="Proxima Nova"/>
                <a:sym typeface="Proxima Nova"/>
                <a:hlinkClick r:id="rId4"/>
              </a:rPr>
              <a:t>on Padlet, </a:t>
            </a:r>
            <a:r>
              <a:rPr lang="en" sz="2400" b="1" u="sng" dirty="0">
                <a:solidFill>
                  <a:schemeClr val="hlink"/>
                </a:solidFill>
                <a:latin typeface="Proxima Nova"/>
                <a:ea typeface="Proxima Nova"/>
                <a:cs typeface="Proxima Nova"/>
                <a:sym typeface="Proxima Nova"/>
                <a:hlinkClick r:id="rId4"/>
              </a:rPr>
              <a:t>say hello and  post your thoughts on the classroom bulletin board here!  </a:t>
            </a:r>
            <a:endParaRPr sz="2400" b="1" dirty="0">
              <a:solidFill>
                <a:schemeClr val="dk2"/>
              </a:solidFill>
              <a:latin typeface="Proxima Nova"/>
              <a:ea typeface="Proxima Nova"/>
              <a:cs typeface="Proxima Nova"/>
              <a:sym typeface="Proxima Nova"/>
            </a:endParaRPr>
          </a:p>
          <a:p>
            <a:pPr>
              <a:lnSpc>
                <a:spcPct val="115000"/>
              </a:lnSpc>
              <a:spcBef>
                <a:spcPts val="2133"/>
              </a:spcBef>
            </a:pPr>
            <a:endParaRPr sz="2400" b="1" dirty="0">
              <a:solidFill>
                <a:schemeClr val="dk2"/>
              </a:solidFill>
              <a:latin typeface="Proxima Nova"/>
              <a:ea typeface="Proxima Nova"/>
              <a:cs typeface="Proxima Nova"/>
              <a:sym typeface="Proxima Nova"/>
            </a:endParaRPr>
          </a:p>
          <a:p>
            <a:pPr>
              <a:lnSpc>
                <a:spcPct val="115000"/>
              </a:lnSpc>
              <a:spcBef>
                <a:spcPts val="2133"/>
              </a:spcBef>
            </a:pPr>
            <a:endParaRPr sz="2400" b="1" dirty="0">
              <a:solidFill>
                <a:schemeClr val="dk2"/>
              </a:solidFill>
              <a:latin typeface="Proxima Nova"/>
              <a:ea typeface="Proxima Nova"/>
              <a:cs typeface="Proxima Nova"/>
              <a:sym typeface="Proxima Nova"/>
            </a:endParaRPr>
          </a:p>
          <a:p>
            <a:pPr>
              <a:lnSpc>
                <a:spcPct val="115000"/>
              </a:lnSpc>
              <a:spcBef>
                <a:spcPts val="2133"/>
              </a:spcBef>
              <a:spcAft>
                <a:spcPts val="2133"/>
              </a:spcAft>
            </a:pPr>
            <a:endParaRPr sz="2400" b="1" dirty="0">
              <a:solidFill>
                <a:schemeClr val="dk2"/>
              </a:solidFill>
              <a:latin typeface="Proxima Nova"/>
              <a:ea typeface="Proxima Nova"/>
              <a:cs typeface="Proxima Nova"/>
              <a:sym typeface="Proxima Nova"/>
            </a:endParaRPr>
          </a:p>
        </p:txBody>
      </p:sp>
    </p:spTree>
    <p:extLst>
      <p:ext uri="{BB962C8B-B14F-4D97-AF65-F5344CB8AC3E}">
        <p14:creationId xmlns:p14="http://schemas.microsoft.com/office/powerpoint/2010/main" val="706885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9"/>
          <p:cNvSpPr txBox="1">
            <a:spLocks noGrp="1"/>
          </p:cNvSpPr>
          <p:nvPr>
            <p:ph type="body" idx="1"/>
          </p:nvPr>
        </p:nvSpPr>
        <p:spPr>
          <a:xfrm>
            <a:off x="5118000" y="935133"/>
            <a:ext cx="6784800" cy="1821200"/>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
                <a:solidFill>
                  <a:srgbClr val="000000"/>
                </a:solidFill>
              </a:rPr>
              <a:t>Return to your plan: think about the wishes, hopes, fears, or values of a group of people and includes a lesson to be learned (the central message). </a:t>
            </a:r>
            <a:endParaRPr>
              <a:solidFill>
                <a:srgbClr val="000000"/>
              </a:solidFill>
            </a:endParaRPr>
          </a:p>
        </p:txBody>
      </p:sp>
      <p:sp>
        <p:nvSpPr>
          <p:cNvPr id="179" name="Google Shape;179;p29"/>
          <p:cNvSpPr txBox="1">
            <a:spLocks noGrp="1"/>
          </p:cNvSpPr>
          <p:nvPr>
            <p:ph type="title"/>
          </p:nvPr>
        </p:nvSpPr>
        <p:spPr>
          <a:xfrm>
            <a:off x="5118000" y="171533"/>
            <a:ext cx="5680400" cy="763600"/>
          </a:xfrm>
          <a:prstGeom prst="rect">
            <a:avLst/>
          </a:prstGeom>
        </p:spPr>
        <p:txBody>
          <a:bodyPr spcFirstLastPara="1" vert="horz" wrap="square" lIns="121900" tIns="121900" rIns="121900" bIns="121900" rtlCol="0" anchor="t" anchorCtr="0">
            <a:noAutofit/>
          </a:bodyPr>
          <a:lstStyle/>
          <a:p>
            <a:r>
              <a:rPr lang="en" sz="2667" dirty="0"/>
              <a:t>Optional-Next</a:t>
            </a:r>
            <a:r>
              <a:rPr lang="en" sz="2667" dirty="0"/>
              <a:t>: Draft Your Plan! </a:t>
            </a:r>
            <a:endParaRPr sz="2667" dirty="0"/>
          </a:p>
        </p:txBody>
      </p:sp>
      <p:pic>
        <p:nvPicPr>
          <p:cNvPr id="180" name="Google Shape;180;p29"/>
          <p:cNvPicPr preferRelativeResize="0"/>
          <p:nvPr/>
        </p:nvPicPr>
        <p:blipFill rotWithShape="1">
          <a:blip r:embed="rId3">
            <a:alphaModFix/>
          </a:blip>
          <a:srcRect b="7868"/>
          <a:stretch/>
        </p:blipFill>
        <p:spPr>
          <a:xfrm>
            <a:off x="1" y="1"/>
            <a:ext cx="4858905" cy="6900695"/>
          </a:xfrm>
          <a:prstGeom prst="rect">
            <a:avLst/>
          </a:prstGeom>
          <a:noFill/>
          <a:ln>
            <a:noFill/>
          </a:ln>
        </p:spPr>
      </p:pic>
      <p:sp>
        <p:nvSpPr>
          <p:cNvPr id="181" name="Google Shape;181;p29"/>
          <p:cNvSpPr txBox="1"/>
          <p:nvPr/>
        </p:nvSpPr>
        <p:spPr>
          <a:xfrm>
            <a:off x="5118000" y="2756333"/>
            <a:ext cx="6740000" cy="3972000"/>
          </a:xfrm>
          <a:prstGeom prst="rect">
            <a:avLst/>
          </a:prstGeom>
          <a:noFill/>
          <a:ln>
            <a:noFill/>
          </a:ln>
        </p:spPr>
        <p:txBody>
          <a:bodyPr spcFirstLastPara="1" wrap="square" lIns="121900" tIns="121900" rIns="121900" bIns="121900" anchor="t" anchorCtr="0">
            <a:noAutofit/>
          </a:bodyPr>
          <a:lstStyle/>
          <a:p>
            <a:pPr>
              <a:lnSpc>
                <a:spcPct val="115000"/>
              </a:lnSpc>
            </a:pPr>
            <a:r>
              <a:rPr lang="en" sz="2400" b="1">
                <a:solidFill>
                  <a:schemeClr val="dk2"/>
                </a:solidFill>
                <a:latin typeface="Proxima Nova"/>
                <a:ea typeface="Proxima Nova"/>
                <a:cs typeface="Proxima Nova"/>
                <a:sym typeface="Proxima Nova"/>
              </a:rPr>
              <a:t>Use the “drafting” portion of your planning sheet to help write your ideas.</a:t>
            </a:r>
            <a:endParaRPr sz="2400" b="1">
              <a:solidFill>
                <a:schemeClr val="dk2"/>
              </a:solidFill>
              <a:latin typeface="Proxima Nova"/>
              <a:ea typeface="Proxima Nova"/>
              <a:cs typeface="Proxima Nova"/>
              <a:sym typeface="Proxima Nova"/>
            </a:endParaRPr>
          </a:p>
          <a:p>
            <a:pPr>
              <a:lnSpc>
                <a:spcPct val="115000"/>
              </a:lnSpc>
              <a:spcBef>
                <a:spcPts val="2133"/>
              </a:spcBef>
            </a:pPr>
            <a:endParaRPr sz="2400" b="1">
              <a:solidFill>
                <a:schemeClr val="dk2"/>
              </a:solidFill>
              <a:latin typeface="Proxima Nova"/>
              <a:ea typeface="Proxima Nova"/>
              <a:cs typeface="Proxima Nova"/>
              <a:sym typeface="Proxima Nova"/>
            </a:endParaRPr>
          </a:p>
          <a:p>
            <a:pPr>
              <a:lnSpc>
                <a:spcPct val="115000"/>
              </a:lnSpc>
              <a:spcBef>
                <a:spcPts val="2133"/>
              </a:spcBef>
            </a:pPr>
            <a:endParaRPr sz="2400" b="1">
              <a:solidFill>
                <a:schemeClr val="dk2"/>
              </a:solidFill>
              <a:latin typeface="Proxima Nova"/>
              <a:ea typeface="Proxima Nova"/>
              <a:cs typeface="Proxima Nova"/>
              <a:sym typeface="Proxima Nova"/>
            </a:endParaRPr>
          </a:p>
          <a:p>
            <a:pPr>
              <a:lnSpc>
                <a:spcPct val="115000"/>
              </a:lnSpc>
              <a:spcBef>
                <a:spcPts val="2133"/>
              </a:spcBef>
            </a:pPr>
            <a:endParaRPr sz="2400" b="1">
              <a:solidFill>
                <a:schemeClr val="dk2"/>
              </a:solidFill>
              <a:latin typeface="Proxima Nova"/>
              <a:ea typeface="Proxima Nova"/>
              <a:cs typeface="Proxima Nova"/>
              <a:sym typeface="Proxima Nova"/>
            </a:endParaRPr>
          </a:p>
          <a:p>
            <a:pPr>
              <a:lnSpc>
                <a:spcPct val="115000"/>
              </a:lnSpc>
              <a:spcBef>
                <a:spcPts val="2133"/>
              </a:spcBef>
              <a:spcAft>
                <a:spcPts val="2133"/>
              </a:spcAft>
            </a:pPr>
            <a:r>
              <a:rPr lang="en" sz="2400" b="1">
                <a:solidFill>
                  <a:schemeClr val="dk2"/>
                </a:solidFill>
                <a:latin typeface="Proxima Nova"/>
                <a:ea typeface="Proxima Nova"/>
                <a:cs typeface="Proxima Nova"/>
                <a:sym typeface="Proxima Nova"/>
              </a:rPr>
              <a:t>Here’s a quick video to help you get started!</a:t>
            </a:r>
            <a:endParaRPr sz="2400" b="1">
              <a:solidFill>
                <a:schemeClr val="dk2"/>
              </a:solidFill>
              <a:latin typeface="Proxima Nova"/>
              <a:ea typeface="Proxima Nova"/>
              <a:cs typeface="Proxima Nova"/>
              <a:sym typeface="Proxima Nova"/>
            </a:endParaRPr>
          </a:p>
        </p:txBody>
      </p:sp>
      <p:pic>
        <p:nvPicPr>
          <p:cNvPr id="182" name="Google Shape;182;p29" descr="-- Created using PowToon -- Free sign up at http://www.powtoon.com/youtube/ -- Create animated videos and animated presentations for free.  PowToon is a free tool that allows you to develop cool animated clips and animated presentations for your website, office meeting, sales pitch, nonprofit fundraiser, product launch, video resume, or anything else you could use an animated explainer video. PowToon's animation templates help you create animated presentations and animated explainer videos from scratch.  Anyone can produce awesome animations quickly with PowToon, without the cost or hassle other professional animation services require." title="Writing a Rough Draft">
            <a:hlinkClick r:id="rId4"/>
          </p:cNvPr>
          <p:cNvPicPr preferRelativeResize="0"/>
          <p:nvPr/>
        </p:nvPicPr>
        <p:blipFill>
          <a:blip r:embed="rId5">
            <a:alphaModFix/>
          </a:blip>
          <a:stretch>
            <a:fillRect/>
          </a:stretch>
        </p:blipFill>
        <p:spPr>
          <a:xfrm>
            <a:off x="6096001" y="3734367"/>
            <a:ext cx="4535033" cy="2212004"/>
          </a:xfrm>
          <a:prstGeom prst="rect">
            <a:avLst/>
          </a:prstGeom>
          <a:noFill/>
          <a:ln>
            <a:noFill/>
          </a:ln>
        </p:spPr>
      </p:pic>
    </p:spTree>
    <p:extLst>
      <p:ext uri="{BB962C8B-B14F-4D97-AF65-F5344CB8AC3E}">
        <p14:creationId xmlns:p14="http://schemas.microsoft.com/office/powerpoint/2010/main" val="15307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0"/>
          <p:cNvSpPr txBox="1">
            <a:spLocks noGrp="1"/>
          </p:cNvSpPr>
          <p:nvPr>
            <p:ph type="title"/>
          </p:nvPr>
        </p:nvSpPr>
        <p:spPr>
          <a:xfrm>
            <a:off x="764667" y="171533"/>
            <a:ext cx="10725200" cy="763600"/>
          </a:xfrm>
          <a:prstGeom prst="rect">
            <a:avLst/>
          </a:prstGeom>
        </p:spPr>
        <p:txBody>
          <a:bodyPr spcFirstLastPara="1" vert="horz" wrap="square" lIns="121900" tIns="121900" rIns="121900" bIns="121900" rtlCol="0" anchor="t" anchorCtr="0">
            <a:noAutofit/>
          </a:bodyPr>
          <a:lstStyle/>
          <a:p>
            <a:r>
              <a:rPr lang="en" dirty="0" smtClean="0"/>
              <a:t>Optional-Then</a:t>
            </a:r>
            <a:r>
              <a:rPr lang="en" dirty="0"/>
              <a:t>: Edit/Revise your Tale!</a:t>
            </a:r>
            <a:endParaRPr dirty="0"/>
          </a:p>
        </p:txBody>
      </p:sp>
      <p:sp>
        <p:nvSpPr>
          <p:cNvPr id="188" name="Google Shape;188;p30"/>
          <p:cNvSpPr txBox="1"/>
          <p:nvPr/>
        </p:nvSpPr>
        <p:spPr>
          <a:xfrm>
            <a:off x="238300" y="5476033"/>
            <a:ext cx="11664400" cy="1280400"/>
          </a:xfrm>
          <a:prstGeom prst="rect">
            <a:avLst/>
          </a:prstGeom>
          <a:noFill/>
          <a:ln>
            <a:noFill/>
          </a:ln>
        </p:spPr>
        <p:txBody>
          <a:bodyPr spcFirstLastPara="1" wrap="square" lIns="121900" tIns="121900" rIns="121900" bIns="121900" anchor="t" anchorCtr="0">
            <a:noAutofit/>
          </a:bodyPr>
          <a:lstStyle/>
          <a:p>
            <a:pPr>
              <a:lnSpc>
                <a:spcPct val="115000"/>
              </a:lnSpc>
              <a:spcAft>
                <a:spcPts val="2133"/>
              </a:spcAft>
            </a:pPr>
            <a:r>
              <a:rPr lang="en" sz="2400" b="1">
                <a:solidFill>
                  <a:schemeClr val="dk2"/>
                </a:solidFill>
                <a:latin typeface="Proxima Nova"/>
                <a:ea typeface="Proxima Nova"/>
                <a:cs typeface="Proxima Nova"/>
                <a:sym typeface="Proxima Nova"/>
              </a:rPr>
              <a:t>Have a look at your draft. What can you learn from this video that can help you edit and revise your tale?</a:t>
            </a:r>
            <a:endParaRPr sz="2400" b="1">
              <a:solidFill>
                <a:schemeClr val="dk2"/>
              </a:solidFill>
              <a:latin typeface="Proxima Nova"/>
              <a:ea typeface="Proxima Nova"/>
              <a:cs typeface="Proxima Nova"/>
              <a:sym typeface="Proxima Nova"/>
            </a:endParaRPr>
          </a:p>
        </p:txBody>
      </p:sp>
      <p:pic>
        <p:nvPicPr>
          <p:cNvPr id="189" name="Google Shape;189;p30" descr="This video introduces the difference between revising and editing and the acronyms ARMS and CUPS.-- Created using Powtoon -- Free sign up at http://www.powtoon.com/youtube/ -- Create animated videos and animated presentations for free.  PowToon is a free tool that allows you to develop cool animated clips and animated presentations for your website, office meeting, sales pitch, nonprofit fundraiser, product launch, video resume, or anything else you could use an animated explainer video. PowToon's animation templates help you create animated presentations and animated explainer videos from scratch.  Anyone can produce awesome animations quickly with PowToon, without the cost or hassle other professional animation services require." title="Revising &amp; Editing 101">
            <a:hlinkClick r:id="rId3"/>
          </p:cNvPr>
          <p:cNvPicPr preferRelativeResize="0"/>
          <p:nvPr/>
        </p:nvPicPr>
        <p:blipFill>
          <a:blip r:embed="rId4">
            <a:alphaModFix/>
          </a:blip>
          <a:stretch>
            <a:fillRect/>
          </a:stretch>
        </p:blipFill>
        <p:spPr>
          <a:xfrm>
            <a:off x="900433" y="1138334"/>
            <a:ext cx="10507867" cy="4134500"/>
          </a:xfrm>
          <a:prstGeom prst="rect">
            <a:avLst/>
          </a:prstGeom>
          <a:noFill/>
          <a:ln>
            <a:noFill/>
          </a:ln>
        </p:spPr>
      </p:pic>
    </p:spTree>
    <p:extLst>
      <p:ext uri="{BB962C8B-B14F-4D97-AF65-F5344CB8AC3E}">
        <p14:creationId xmlns:p14="http://schemas.microsoft.com/office/powerpoint/2010/main" val="76076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1"/>
          <p:cNvSpPr txBox="1">
            <a:spLocks noGrp="1"/>
          </p:cNvSpPr>
          <p:nvPr>
            <p:ph type="body" idx="1"/>
          </p:nvPr>
        </p:nvSpPr>
        <p:spPr>
          <a:xfrm>
            <a:off x="5877967" y="935133"/>
            <a:ext cx="6024800" cy="1821200"/>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
                <a:solidFill>
                  <a:srgbClr val="000000"/>
                </a:solidFill>
              </a:rPr>
              <a:t>You began writing your own folktale that expresses the wishes, hopes, fears, or values of a group of people and includes a lesson to be learned (the central message). </a:t>
            </a:r>
            <a:endParaRPr>
              <a:solidFill>
                <a:srgbClr val="000000"/>
              </a:solidFill>
            </a:endParaRPr>
          </a:p>
        </p:txBody>
      </p:sp>
      <p:sp>
        <p:nvSpPr>
          <p:cNvPr id="195" name="Google Shape;195;p31"/>
          <p:cNvSpPr txBox="1">
            <a:spLocks noGrp="1"/>
          </p:cNvSpPr>
          <p:nvPr>
            <p:ph type="title"/>
          </p:nvPr>
        </p:nvSpPr>
        <p:spPr>
          <a:xfrm>
            <a:off x="5809400" y="171533"/>
            <a:ext cx="5680400" cy="763600"/>
          </a:xfrm>
          <a:prstGeom prst="rect">
            <a:avLst/>
          </a:prstGeom>
        </p:spPr>
        <p:txBody>
          <a:bodyPr spcFirstLastPara="1" vert="horz" wrap="square" lIns="121900" tIns="121900" rIns="121900" bIns="121900" rtlCol="0" anchor="t" anchorCtr="0">
            <a:noAutofit/>
          </a:bodyPr>
          <a:lstStyle/>
          <a:p>
            <a:r>
              <a:rPr lang="en" sz="2667" dirty="0"/>
              <a:t>Optional-Finally</a:t>
            </a:r>
            <a:r>
              <a:rPr lang="en" sz="2667" dirty="0"/>
              <a:t>: Let’s Review!</a:t>
            </a:r>
            <a:endParaRPr sz="2667" dirty="0"/>
          </a:p>
        </p:txBody>
      </p:sp>
      <p:pic>
        <p:nvPicPr>
          <p:cNvPr id="196" name="Google Shape;196;p31"/>
          <p:cNvPicPr preferRelativeResize="0"/>
          <p:nvPr/>
        </p:nvPicPr>
        <p:blipFill rotWithShape="1">
          <a:blip r:embed="rId3">
            <a:alphaModFix/>
          </a:blip>
          <a:srcRect b="7868"/>
          <a:stretch/>
        </p:blipFill>
        <p:spPr>
          <a:xfrm>
            <a:off x="1" y="1"/>
            <a:ext cx="5617567" cy="6900695"/>
          </a:xfrm>
          <a:prstGeom prst="rect">
            <a:avLst/>
          </a:prstGeom>
          <a:noFill/>
          <a:ln>
            <a:noFill/>
          </a:ln>
        </p:spPr>
      </p:pic>
      <p:sp>
        <p:nvSpPr>
          <p:cNvPr id="197" name="Google Shape;197;p31"/>
          <p:cNvSpPr txBox="1"/>
          <p:nvPr/>
        </p:nvSpPr>
        <p:spPr>
          <a:xfrm>
            <a:off x="5967667" y="2756333"/>
            <a:ext cx="5935200" cy="4000000"/>
          </a:xfrm>
          <a:prstGeom prst="rect">
            <a:avLst/>
          </a:prstGeom>
          <a:noFill/>
          <a:ln>
            <a:noFill/>
          </a:ln>
        </p:spPr>
        <p:txBody>
          <a:bodyPr spcFirstLastPara="1" wrap="square" lIns="121900" tIns="121900" rIns="121900" bIns="121900" anchor="t" anchorCtr="0">
            <a:noAutofit/>
          </a:bodyPr>
          <a:lstStyle/>
          <a:p>
            <a:pPr>
              <a:lnSpc>
                <a:spcPct val="115000"/>
              </a:lnSpc>
            </a:pPr>
            <a:r>
              <a:rPr lang="en" sz="2400" b="1">
                <a:solidFill>
                  <a:schemeClr val="dk2"/>
                </a:solidFill>
                <a:latin typeface="Proxima Nova"/>
                <a:ea typeface="Proxima Nova"/>
                <a:cs typeface="Proxima Nova"/>
                <a:sym typeface="Proxima Nova"/>
              </a:rPr>
              <a:t>Stop &amp; Jot: What did you accomplish today? What support do you need to be successful? </a:t>
            </a:r>
            <a:endParaRPr sz="2400" b="1">
              <a:solidFill>
                <a:schemeClr val="dk2"/>
              </a:solidFill>
              <a:latin typeface="Proxima Nova"/>
              <a:ea typeface="Proxima Nova"/>
              <a:cs typeface="Proxima Nova"/>
              <a:sym typeface="Proxima Nova"/>
            </a:endParaRPr>
          </a:p>
          <a:p>
            <a:pPr>
              <a:lnSpc>
                <a:spcPct val="115000"/>
              </a:lnSpc>
              <a:spcBef>
                <a:spcPts val="2133"/>
              </a:spcBef>
            </a:pPr>
            <a:r>
              <a:rPr lang="en" sz="2400" b="1" u="sng">
                <a:solidFill>
                  <a:schemeClr val="hlink"/>
                </a:solidFill>
                <a:latin typeface="Proxima Nova"/>
                <a:ea typeface="Proxima Nova"/>
                <a:cs typeface="Proxima Nova"/>
                <a:sym typeface="Proxima Nova"/>
                <a:hlinkClick r:id="rId4"/>
              </a:rPr>
              <a:t>Join us online, post your thoughts on the classroom bulletin board here </a:t>
            </a:r>
            <a:endParaRPr sz="2400" b="1">
              <a:solidFill>
                <a:schemeClr val="dk2"/>
              </a:solidFill>
              <a:latin typeface="Proxima Nova"/>
              <a:ea typeface="Proxima Nova"/>
              <a:cs typeface="Proxima Nova"/>
              <a:sym typeface="Proxima Nova"/>
            </a:endParaRPr>
          </a:p>
          <a:p>
            <a:pPr>
              <a:lnSpc>
                <a:spcPct val="115000"/>
              </a:lnSpc>
              <a:spcBef>
                <a:spcPts val="2133"/>
              </a:spcBef>
            </a:pPr>
            <a:r>
              <a:rPr lang="en" sz="2400" b="1">
                <a:solidFill>
                  <a:schemeClr val="dk2"/>
                </a:solidFill>
                <a:latin typeface="Proxima Nova"/>
                <a:ea typeface="Proxima Nova"/>
                <a:cs typeface="Proxima Nova"/>
                <a:sym typeface="Proxima Nova"/>
              </a:rPr>
              <a:t>** If you would like to share your work with your classmates, let your teacher know! </a:t>
            </a:r>
            <a:endParaRPr sz="2400" b="1">
              <a:solidFill>
                <a:schemeClr val="dk2"/>
              </a:solidFill>
              <a:latin typeface="Proxima Nova"/>
              <a:ea typeface="Proxima Nova"/>
              <a:cs typeface="Proxima Nova"/>
              <a:sym typeface="Proxima Nova"/>
            </a:endParaRPr>
          </a:p>
          <a:p>
            <a:pPr>
              <a:lnSpc>
                <a:spcPct val="115000"/>
              </a:lnSpc>
              <a:spcBef>
                <a:spcPts val="2133"/>
              </a:spcBef>
              <a:spcAft>
                <a:spcPts val="2133"/>
              </a:spcAft>
            </a:pPr>
            <a:endParaRPr sz="2400" b="1">
              <a:solidFill>
                <a:schemeClr val="dk2"/>
              </a:solidFill>
              <a:latin typeface="Proxima Nova"/>
              <a:ea typeface="Proxima Nova"/>
              <a:cs typeface="Proxima Nova"/>
              <a:sym typeface="Proxima Nova"/>
            </a:endParaRPr>
          </a:p>
        </p:txBody>
      </p:sp>
    </p:spTree>
    <p:extLst>
      <p:ext uri="{BB962C8B-B14F-4D97-AF65-F5344CB8AC3E}">
        <p14:creationId xmlns:p14="http://schemas.microsoft.com/office/powerpoint/2010/main" val="1984913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4"/>
          <p:cNvSpPr txBox="1">
            <a:spLocks noGrp="1"/>
          </p:cNvSpPr>
          <p:nvPr>
            <p:ph type="body" idx="1"/>
          </p:nvPr>
        </p:nvSpPr>
        <p:spPr>
          <a:xfrm>
            <a:off x="5973800" y="2754700"/>
            <a:ext cx="6024800" cy="1016000"/>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 i="1" dirty="0">
                <a:solidFill>
                  <a:srgbClr val="000000"/>
                </a:solidFill>
              </a:rPr>
              <a:t>Try listening to some </a:t>
            </a:r>
            <a:r>
              <a:rPr lang="en" i="1" dirty="0" smtClean="0">
                <a:solidFill>
                  <a:srgbClr val="000000"/>
                </a:solidFill>
              </a:rPr>
              <a:t>music </a:t>
            </a:r>
            <a:r>
              <a:rPr lang="en" i="1" dirty="0">
                <a:solidFill>
                  <a:srgbClr val="000000"/>
                </a:solidFill>
              </a:rPr>
              <a:t>as you write/type. </a:t>
            </a:r>
            <a:endParaRPr i="1" dirty="0">
              <a:solidFill>
                <a:srgbClr val="000000"/>
              </a:solidFill>
            </a:endParaRPr>
          </a:p>
        </p:txBody>
      </p:sp>
      <p:sp>
        <p:nvSpPr>
          <p:cNvPr id="221" name="Google Shape;221;p34"/>
          <p:cNvSpPr txBox="1">
            <a:spLocks noGrp="1"/>
          </p:cNvSpPr>
          <p:nvPr>
            <p:ph type="title"/>
          </p:nvPr>
        </p:nvSpPr>
        <p:spPr>
          <a:xfrm>
            <a:off x="5809400" y="171533"/>
            <a:ext cx="5680400" cy="763600"/>
          </a:xfrm>
          <a:prstGeom prst="rect">
            <a:avLst/>
          </a:prstGeom>
        </p:spPr>
        <p:txBody>
          <a:bodyPr spcFirstLastPara="1" vert="horz" wrap="square" lIns="121900" tIns="121900" rIns="121900" bIns="121900" rtlCol="0" anchor="t" anchorCtr="0">
            <a:noAutofit/>
          </a:bodyPr>
          <a:lstStyle/>
          <a:p>
            <a:r>
              <a:rPr lang="en" sz="3200" dirty="0"/>
              <a:t>Optional-Next</a:t>
            </a:r>
            <a:r>
              <a:rPr lang="en" sz="3200" dirty="0"/>
              <a:t>: Let’s Write! </a:t>
            </a:r>
            <a:endParaRPr sz="3200" dirty="0"/>
          </a:p>
        </p:txBody>
      </p:sp>
      <p:pic>
        <p:nvPicPr>
          <p:cNvPr id="222" name="Google Shape;222;p34"/>
          <p:cNvPicPr preferRelativeResize="0"/>
          <p:nvPr/>
        </p:nvPicPr>
        <p:blipFill rotWithShape="1">
          <a:blip r:embed="rId3">
            <a:alphaModFix/>
          </a:blip>
          <a:srcRect b="7868"/>
          <a:stretch/>
        </p:blipFill>
        <p:spPr>
          <a:xfrm>
            <a:off x="1" y="1"/>
            <a:ext cx="5617567" cy="6900695"/>
          </a:xfrm>
          <a:prstGeom prst="rect">
            <a:avLst/>
          </a:prstGeom>
          <a:noFill/>
          <a:ln>
            <a:noFill/>
          </a:ln>
        </p:spPr>
      </p:pic>
      <p:sp>
        <p:nvSpPr>
          <p:cNvPr id="223" name="Google Shape;223;p34"/>
          <p:cNvSpPr txBox="1">
            <a:spLocks noGrp="1"/>
          </p:cNvSpPr>
          <p:nvPr>
            <p:ph type="body" idx="1"/>
          </p:nvPr>
        </p:nvSpPr>
        <p:spPr>
          <a:xfrm>
            <a:off x="5914067" y="1137517"/>
            <a:ext cx="6024800" cy="1821200"/>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 dirty="0">
                <a:solidFill>
                  <a:srgbClr val="000000"/>
                </a:solidFill>
              </a:rPr>
              <a:t>Return to your draft and now write your final piece! You will need some time to concentrate!</a:t>
            </a:r>
            <a:endParaRPr dirty="0">
              <a:solidFill>
                <a:srgbClr val="000000"/>
              </a:solidFill>
            </a:endParaRPr>
          </a:p>
        </p:txBody>
      </p:sp>
    </p:spTree>
    <p:extLst>
      <p:ext uri="{BB962C8B-B14F-4D97-AF65-F5344CB8AC3E}">
        <p14:creationId xmlns:p14="http://schemas.microsoft.com/office/powerpoint/2010/main" val="4102474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5"/>
          <p:cNvSpPr txBox="1">
            <a:spLocks noGrp="1"/>
          </p:cNvSpPr>
          <p:nvPr>
            <p:ph type="body" idx="1"/>
          </p:nvPr>
        </p:nvSpPr>
        <p:spPr>
          <a:xfrm>
            <a:off x="5974200" y="3298567"/>
            <a:ext cx="6024800" cy="1821200"/>
          </a:xfrm>
          <a:prstGeom prst="rect">
            <a:avLst/>
          </a:prstGeom>
        </p:spPr>
        <p:txBody>
          <a:bodyPr spcFirstLastPara="1" vert="horz" wrap="square" lIns="121900" tIns="121900" rIns="121900" bIns="121900" rtlCol="0" anchor="t" anchorCtr="0">
            <a:noAutofit/>
          </a:bodyPr>
          <a:lstStyle/>
          <a:p>
            <a:pPr marL="0" indent="0">
              <a:buNone/>
            </a:pPr>
            <a:r>
              <a:rPr lang="en" sz="3200" u="sng">
                <a:solidFill>
                  <a:schemeClr val="hlink"/>
                </a:solidFill>
                <a:latin typeface="Roboto"/>
                <a:ea typeface="Roboto"/>
                <a:cs typeface="Roboto"/>
                <a:sym typeface="Roboto"/>
                <a:hlinkClick r:id="rId3"/>
              </a:rPr>
              <a:t>http://teacher.scholastic.com/writewit/mff/folktale_publish.asp</a:t>
            </a:r>
            <a:endParaRPr sz="3200">
              <a:solidFill>
                <a:srgbClr val="000000"/>
              </a:solidFill>
              <a:latin typeface="Roboto"/>
              <a:ea typeface="Roboto"/>
              <a:cs typeface="Roboto"/>
              <a:sym typeface="Roboto"/>
            </a:endParaRPr>
          </a:p>
          <a:p>
            <a:pPr marL="0" indent="0">
              <a:spcBef>
                <a:spcPts val="2133"/>
              </a:spcBef>
              <a:spcAft>
                <a:spcPts val="2133"/>
              </a:spcAft>
              <a:buNone/>
            </a:pPr>
            <a:endParaRPr sz="3200">
              <a:solidFill>
                <a:srgbClr val="000000"/>
              </a:solidFill>
              <a:latin typeface="Roboto"/>
              <a:ea typeface="Roboto"/>
              <a:cs typeface="Roboto"/>
              <a:sym typeface="Roboto"/>
            </a:endParaRPr>
          </a:p>
        </p:txBody>
      </p:sp>
      <p:sp>
        <p:nvSpPr>
          <p:cNvPr id="230" name="Google Shape;230;p35"/>
          <p:cNvSpPr txBox="1">
            <a:spLocks noGrp="1"/>
          </p:cNvSpPr>
          <p:nvPr>
            <p:ph type="title"/>
          </p:nvPr>
        </p:nvSpPr>
        <p:spPr>
          <a:xfrm>
            <a:off x="5809400" y="171533"/>
            <a:ext cx="5680400" cy="763600"/>
          </a:xfrm>
          <a:prstGeom prst="rect">
            <a:avLst/>
          </a:prstGeom>
        </p:spPr>
        <p:txBody>
          <a:bodyPr spcFirstLastPara="1" vert="horz" wrap="square" lIns="121900" tIns="121900" rIns="121900" bIns="121900" rtlCol="0" anchor="t" anchorCtr="0">
            <a:noAutofit/>
          </a:bodyPr>
          <a:lstStyle/>
          <a:p>
            <a:r>
              <a:rPr lang="en" dirty="0" smtClean="0"/>
              <a:t>Optional- Then</a:t>
            </a:r>
            <a:r>
              <a:rPr lang="en" dirty="0"/>
              <a:t>: Publish your Paper</a:t>
            </a:r>
            <a:endParaRPr dirty="0"/>
          </a:p>
        </p:txBody>
      </p:sp>
      <p:pic>
        <p:nvPicPr>
          <p:cNvPr id="231" name="Google Shape;231;p35"/>
          <p:cNvPicPr preferRelativeResize="0"/>
          <p:nvPr/>
        </p:nvPicPr>
        <p:blipFill rotWithShape="1">
          <a:blip r:embed="rId4">
            <a:alphaModFix/>
          </a:blip>
          <a:srcRect b="7868"/>
          <a:stretch/>
        </p:blipFill>
        <p:spPr>
          <a:xfrm>
            <a:off x="1" y="1"/>
            <a:ext cx="5617567" cy="6900695"/>
          </a:xfrm>
          <a:prstGeom prst="rect">
            <a:avLst/>
          </a:prstGeom>
          <a:noFill/>
          <a:ln>
            <a:noFill/>
          </a:ln>
        </p:spPr>
      </p:pic>
      <p:sp>
        <p:nvSpPr>
          <p:cNvPr id="232" name="Google Shape;232;p35"/>
          <p:cNvSpPr txBox="1">
            <a:spLocks noGrp="1"/>
          </p:cNvSpPr>
          <p:nvPr>
            <p:ph type="body" idx="1"/>
          </p:nvPr>
        </p:nvSpPr>
        <p:spPr>
          <a:xfrm>
            <a:off x="5914067" y="1607800"/>
            <a:ext cx="6024800" cy="1821200"/>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
                <a:solidFill>
                  <a:srgbClr val="000000"/>
                </a:solidFill>
              </a:rPr>
              <a:t>Now that you have finished your folktale, here is a way you can share your writing with the world: </a:t>
            </a:r>
            <a:endParaRPr>
              <a:solidFill>
                <a:srgbClr val="000000"/>
              </a:solidFill>
            </a:endParaRPr>
          </a:p>
        </p:txBody>
      </p:sp>
    </p:spTree>
    <p:extLst>
      <p:ext uri="{BB962C8B-B14F-4D97-AF65-F5344CB8AC3E}">
        <p14:creationId xmlns:p14="http://schemas.microsoft.com/office/powerpoint/2010/main" val="2368817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6"/>
          <p:cNvSpPr txBox="1">
            <a:spLocks noGrp="1"/>
          </p:cNvSpPr>
          <p:nvPr>
            <p:ph type="title"/>
          </p:nvPr>
        </p:nvSpPr>
        <p:spPr>
          <a:xfrm>
            <a:off x="5809400" y="171533"/>
            <a:ext cx="5680400" cy="763600"/>
          </a:xfrm>
          <a:prstGeom prst="rect">
            <a:avLst/>
          </a:prstGeom>
        </p:spPr>
        <p:txBody>
          <a:bodyPr spcFirstLastPara="1" vert="horz" wrap="square" lIns="121900" tIns="121900" rIns="121900" bIns="121900" rtlCol="0" anchor="t" anchorCtr="0">
            <a:noAutofit/>
          </a:bodyPr>
          <a:lstStyle/>
          <a:p>
            <a:r>
              <a:rPr lang="en" sz="2667" dirty="0"/>
              <a:t>Optional-Finally</a:t>
            </a:r>
            <a:r>
              <a:rPr lang="en" sz="2667" dirty="0"/>
              <a:t>: Reading Party! </a:t>
            </a:r>
            <a:endParaRPr sz="2667" dirty="0"/>
          </a:p>
        </p:txBody>
      </p:sp>
      <p:pic>
        <p:nvPicPr>
          <p:cNvPr id="238" name="Google Shape;238;p36"/>
          <p:cNvPicPr preferRelativeResize="0"/>
          <p:nvPr/>
        </p:nvPicPr>
        <p:blipFill rotWithShape="1">
          <a:blip r:embed="rId3">
            <a:alphaModFix/>
          </a:blip>
          <a:srcRect b="7868"/>
          <a:stretch/>
        </p:blipFill>
        <p:spPr>
          <a:xfrm>
            <a:off x="1" y="1"/>
            <a:ext cx="5617567" cy="6900695"/>
          </a:xfrm>
          <a:prstGeom prst="rect">
            <a:avLst/>
          </a:prstGeom>
          <a:noFill/>
          <a:ln>
            <a:noFill/>
          </a:ln>
        </p:spPr>
      </p:pic>
      <p:sp>
        <p:nvSpPr>
          <p:cNvPr id="239" name="Google Shape;239;p36"/>
          <p:cNvSpPr txBox="1">
            <a:spLocks noGrp="1"/>
          </p:cNvSpPr>
          <p:nvPr>
            <p:ph type="body" idx="1"/>
          </p:nvPr>
        </p:nvSpPr>
        <p:spPr>
          <a:xfrm>
            <a:off x="5841867" y="1128467"/>
            <a:ext cx="6024800" cy="1821200"/>
          </a:xfrm>
          <a:prstGeom prst="rect">
            <a:avLst/>
          </a:prstGeom>
        </p:spPr>
        <p:txBody>
          <a:bodyPr spcFirstLastPara="1" vert="horz" wrap="square" lIns="121900" tIns="121900" rIns="121900" bIns="121900" rtlCol="0" anchor="t" anchorCtr="0">
            <a:noAutofit/>
          </a:bodyPr>
          <a:lstStyle/>
          <a:p>
            <a:pPr marL="0" indent="0">
              <a:buNone/>
            </a:pPr>
            <a:r>
              <a:rPr lang="en" sz="4000" dirty="0">
                <a:solidFill>
                  <a:srgbClr val="000000"/>
                </a:solidFill>
              </a:rPr>
              <a:t>Listen to the folktales written by your classmates.  We will share these in our zoom meetings! </a:t>
            </a:r>
            <a:endParaRPr sz="4000" dirty="0">
              <a:solidFill>
                <a:srgbClr val="000000"/>
              </a:solidFill>
            </a:endParaRPr>
          </a:p>
          <a:p>
            <a:pPr marL="0" indent="0">
              <a:spcBef>
                <a:spcPts val="2133"/>
              </a:spcBef>
              <a:spcAft>
                <a:spcPts val="2133"/>
              </a:spcAft>
              <a:buNone/>
            </a:pPr>
            <a:r>
              <a:rPr lang="en" dirty="0">
                <a:solidFill>
                  <a:srgbClr val="000000"/>
                </a:solidFill>
              </a:rPr>
              <a:t>. </a:t>
            </a:r>
            <a:endParaRPr dirty="0">
              <a:solidFill>
                <a:srgbClr val="000000"/>
              </a:solidFill>
            </a:endParaRPr>
          </a:p>
        </p:txBody>
      </p:sp>
      <p:sp>
        <p:nvSpPr>
          <p:cNvPr id="240" name="Google Shape;240;p36"/>
          <p:cNvSpPr txBox="1"/>
          <p:nvPr/>
        </p:nvSpPr>
        <p:spPr>
          <a:xfrm>
            <a:off x="5914067" y="2700400"/>
            <a:ext cx="5880400" cy="4000000"/>
          </a:xfrm>
          <a:prstGeom prst="rect">
            <a:avLst/>
          </a:prstGeom>
          <a:noFill/>
          <a:ln>
            <a:noFill/>
          </a:ln>
        </p:spPr>
        <p:txBody>
          <a:bodyPr spcFirstLastPara="1" wrap="square" lIns="121900" tIns="121900" rIns="121900" bIns="121900" anchor="t" anchorCtr="0">
            <a:noAutofit/>
          </a:bodyPr>
          <a:lstStyle/>
          <a:p>
            <a:pPr>
              <a:lnSpc>
                <a:spcPct val="115000"/>
              </a:lnSpc>
            </a:pPr>
            <a:endParaRPr sz="2400" b="1" dirty="0">
              <a:solidFill>
                <a:schemeClr val="dk2"/>
              </a:solidFill>
              <a:latin typeface="Proxima Nova"/>
              <a:ea typeface="Proxima Nova"/>
              <a:cs typeface="Proxima Nova"/>
              <a:sym typeface="Proxima Nova"/>
            </a:endParaRPr>
          </a:p>
        </p:txBody>
      </p:sp>
    </p:spTree>
    <p:extLst>
      <p:ext uri="{BB962C8B-B14F-4D97-AF65-F5344CB8AC3E}">
        <p14:creationId xmlns:p14="http://schemas.microsoft.com/office/powerpoint/2010/main" val="1052892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410</Words>
  <Application>Microsoft Office PowerPoint</Application>
  <PresentationFormat>Widescreen</PresentationFormat>
  <Paragraphs>32</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Proxima Nova</vt:lpstr>
      <vt:lpstr>Roboto</vt:lpstr>
      <vt:lpstr>Office Theme</vt:lpstr>
      <vt:lpstr>Week 7 Optional Activities </vt:lpstr>
      <vt:lpstr>OPTIONAL: Let’s Plan! </vt:lpstr>
      <vt:lpstr>Optional-First: Set a Goal!</vt:lpstr>
      <vt:lpstr>Optional-Next: Draft Your Plan! </vt:lpstr>
      <vt:lpstr>Optional-Then: Edit/Revise your Tale!</vt:lpstr>
      <vt:lpstr>Optional-Finally: Let’s Review!</vt:lpstr>
      <vt:lpstr>Optional-Next: Let’s Write! </vt:lpstr>
      <vt:lpstr>Optional- Then: Publish your Paper</vt:lpstr>
      <vt:lpstr>Optional-Finally: Reading Party!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7 Optional Activities </dc:title>
  <dc:creator>Paige Overman</dc:creator>
  <cp:lastModifiedBy>Paige Overman</cp:lastModifiedBy>
  <cp:revision>1</cp:revision>
  <dcterms:created xsi:type="dcterms:W3CDTF">2020-04-28T00:14:02Z</dcterms:created>
  <dcterms:modified xsi:type="dcterms:W3CDTF">2020-04-28T00:16:57Z</dcterms:modified>
</cp:coreProperties>
</file>